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6633"/>
    <a:srgbClr val="99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51C010-3DDD-45A6-BC10-0C4C295D7708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64896-648F-42EF-8ADC-83297EB68038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A95A5-8713-44CD-89E5-26D189823A1C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AAD245-84A6-4E5A-B5AB-BCBD1BBF829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A2434D-4B1E-4F0F-BD2F-E1F8E87B82E8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56741-D028-4F88-AA0B-399308AA06F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C33FD-5BEA-4377-BF10-07834529D8EF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F11D87-9CD3-467E-AEB9-910311EEA1C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050E5-307B-4F4D-AC58-E95DDF27FE86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A2225-834D-4512-8027-E4CF4A1B0A3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E274E-8925-4ED5-83C3-6F720CCA0A01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698F4-AB0F-4828-B2D3-D8AE2C1AA11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BEAD5-277C-4B81-A3EE-978AF429EE09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BEE1C-9C37-4BCC-BF52-DED43FFEF7C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B23AC-7B1C-49DA-A6F0-B7E497531269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F7070-43C6-4BA2-A78F-8CAFDE906215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t-L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47E47C-CB27-49F1-95DD-E1C201DC8B9D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F0794-1E48-451F-BEEE-FB07D4AFCDFE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915DD-BEFF-4B42-9DD2-4D1312400964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137AE-621B-4A68-AC7F-E9A17078194C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DA64EF-02F7-4E29-93FE-E17718EF42A8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8791A-8728-4D07-A006-4E9CE43D16F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9CE2E-0405-4608-905B-DFF72A05A857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28F28-FF34-469E-90B7-24971571D4F1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lt-L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54FD045-B8A1-432A-A668-C3B3F9F632AC}" type="datetimeFigureOut">
              <a:rPr lang="lt-LT"/>
              <a:pPr>
                <a:defRPr/>
              </a:pPr>
              <a:t>2012.06.18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274015-7ADE-48CA-9EF4-2613C9F68449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2413000" y="2060575"/>
            <a:ext cx="4679950" cy="2519363"/>
          </a:xfrm>
        </p:spPr>
        <p:txBody>
          <a:bodyPr/>
          <a:lstStyle/>
          <a:p>
            <a:pPr eaLnBrk="1" hangingPunct="1"/>
            <a:r>
              <a:rPr lang="lt-LT" sz="3200" b="1" smtClean="0">
                <a:latin typeface="Arial" charset="0"/>
              </a:rPr>
              <a:t>Archyvų matomumas viešojoje erdvėje: viešinimo strategijų analizė</a:t>
            </a:r>
          </a:p>
        </p:txBody>
      </p:sp>
      <p:sp>
        <p:nvSpPr>
          <p:cNvPr id="14339" name="Subtitle 2"/>
          <p:cNvSpPr>
            <a:spLocks noGrp="1"/>
          </p:cNvSpPr>
          <p:nvPr>
            <p:ph type="subTitle" idx="1"/>
          </p:nvPr>
        </p:nvSpPr>
        <p:spPr>
          <a:xfrm>
            <a:off x="3203575" y="5013325"/>
            <a:ext cx="3168650" cy="11525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lt-LT" sz="2800" b="1" smtClean="0">
                <a:solidFill>
                  <a:schemeClr val="tx1"/>
                </a:solidFill>
              </a:rPr>
              <a:t>Mindaugas Židonis</a:t>
            </a:r>
            <a:endParaRPr lang="lt-LT" sz="2800" b="1" smtClean="0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lt-LT" sz="1800" b="1" smtClean="0">
                <a:solidFill>
                  <a:schemeClr val="tx1"/>
                </a:solidFill>
                <a:latin typeface="Arial" charset="0"/>
              </a:rPr>
              <a:t>LVAT darbuotojas, archyvarų asociacijos valdybos narys</a:t>
            </a:r>
          </a:p>
          <a:p>
            <a:pPr eaLnBrk="1" hangingPunct="1">
              <a:lnSpc>
                <a:spcPct val="80000"/>
              </a:lnSpc>
            </a:pPr>
            <a:endParaRPr lang="lt-LT" sz="2000" smtClean="0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3"/>
          <p:cNvSpPr txBox="1">
            <a:spLocks noChangeArrowheads="1"/>
          </p:cNvSpPr>
          <p:nvPr/>
        </p:nvSpPr>
        <p:spPr bwMode="auto">
          <a:xfrm>
            <a:off x="1258888" y="749300"/>
            <a:ext cx="4464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800" b="1"/>
              <a:t>Įvaizdžio problema</a:t>
            </a:r>
          </a:p>
        </p:txBody>
      </p:sp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1260475" y="1470025"/>
            <a:ext cx="7056438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400"/>
              <a:t>Visuomenėje nepakankamas archyvų žinomumas bei pasitikėjimo stoka formuoja iškreiptą archyvų sistemos </a:t>
            </a:r>
            <a:r>
              <a:rPr lang="lt-LT" sz="2800" b="1">
                <a:solidFill>
                  <a:srgbClr val="663300"/>
                </a:solidFill>
              </a:rPr>
              <a:t>įvaizdį</a:t>
            </a:r>
            <a:r>
              <a:rPr lang="lt-LT" sz="2400"/>
              <a:t>, kuris šiuo metu labiau priklauso nuo </a:t>
            </a:r>
            <a:r>
              <a:rPr lang="lt-LT" sz="2800" b="1">
                <a:solidFill>
                  <a:srgbClr val="663300"/>
                </a:solidFill>
              </a:rPr>
              <a:t>sklandančių stereotipų</a:t>
            </a:r>
            <a:r>
              <a:rPr lang="lt-LT" sz="2400"/>
              <a:t> nei nuo archyvų </a:t>
            </a:r>
            <a:r>
              <a:rPr lang="lt-LT" sz="2800" b="1">
                <a:solidFill>
                  <a:srgbClr val="663300"/>
                </a:solidFill>
              </a:rPr>
              <a:t>komunikacijos</a:t>
            </a:r>
            <a:r>
              <a:rPr lang="lt-LT" sz="2400"/>
              <a:t> ar realių darbų</a:t>
            </a:r>
            <a:r>
              <a:rPr lang="lt-LT"/>
              <a:t> </a:t>
            </a:r>
          </a:p>
        </p:txBody>
      </p:sp>
      <p:sp>
        <p:nvSpPr>
          <p:cNvPr id="15363" name="Text Box 6"/>
          <p:cNvSpPr txBox="1">
            <a:spLocks noChangeArrowheads="1"/>
          </p:cNvSpPr>
          <p:nvPr/>
        </p:nvSpPr>
        <p:spPr bwMode="auto">
          <a:xfrm>
            <a:off x="1258888" y="3860800"/>
            <a:ext cx="73437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sz="2400" b="1">
                <a:solidFill>
                  <a:srgbClr val="663300"/>
                </a:solidFill>
              </a:rPr>
              <a:t>Įvaizdis</a:t>
            </a:r>
            <a:r>
              <a:rPr lang="lt-LT" sz="2400"/>
              <a:t> tai organizacijos sukeltas įspūdis individui, kuris yra susijęs su žinomumu, matomumu, atpažįstamumu.</a:t>
            </a:r>
            <a:r>
              <a:rPr lang="en-US" sz="24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extBox 3"/>
          <p:cNvSpPr txBox="1">
            <a:spLocks noChangeArrowheads="1"/>
          </p:cNvSpPr>
          <p:nvPr/>
        </p:nvSpPr>
        <p:spPr bwMode="auto">
          <a:xfrm>
            <a:off x="1258888" y="749300"/>
            <a:ext cx="6842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800" b="1"/>
              <a:t>Visuomenėje sklandantys stereotipai</a:t>
            </a:r>
          </a:p>
        </p:txBody>
      </p:sp>
      <p:pic>
        <p:nvPicPr>
          <p:cNvPr id="16386" name="Picture 6" descr="eap026-presidential-archives-basement-anne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0425" y="1412875"/>
            <a:ext cx="23812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 Box 7"/>
          <p:cNvSpPr txBox="1">
            <a:spLocks noChangeArrowheads="1"/>
          </p:cNvSpPr>
          <p:nvPr/>
        </p:nvSpPr>
        <p:spPr bwMode="auto">
          <a:xfrm>
            <a:off x="5795963" y="5013325"/>
            <a:ext cx="26638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lt-LT" b="1"/>
              <a:t>Kai kas archyvą </a:t>
            </a:r>
            <a:br>
              <a:rPr lang="lt-LT" b="1"/>
            </a:br>
            <a:r>
              <a:rPr lang="lt-LT" b="1"/>
              <a:t>įsivaizduoja ir taip...</a:t>
            </a:r>
            <a:endParaRPr lang="en-US" b="1"/>
          </a:p>
        </p:txBody>
      </p:sp>
      <p:sp>
        <p:nvSpPr>
          <p:cNvPr id="16388" name="Text Box 8"/>
          <p:cNvSpPr txBox="1">
            <a:spLocks noChangeArrowheads="1"/>
          </p:cNvSpPr>
          <p:nvPr/>
        </p:nvSpPr>
        <p:spPr bwMode="auto">
          <a:xfrm>
            <a:off x="1187450" y="3413125"/>
            <a:ext cx="44640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sz="2000"/>
              <a:t>Archyvas – atstumianti ir nemaloni vieta (dažniausiai rūsys ar kita belangė patalpa), neatsiejami atributai yra dulkės, pelėsiai bei graužikai.</a:t>
            </a:r>
            <a:endParaRPr lang="en-US" sz="2000"/>
          </a:p>
        </p:txBody>
      </p:sp>
      <p:sp>
        <p:nvSpPr>
          <p:cNvPr id="16389" name="Text Box 9"/>
          <p:cNvSpPr txBox="1">
            <a:spLocks noChangeArrowheads="1"/>
          </p:cNvSpPr>
          <p:nvPr/>
        </p:nvSpPr>
        <p:spPr bwMode="auto">
          <a:xfrm>
            <a:off x="1187450" y="1557338"/>
            <a:ext cx="446405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sz="2000"/>
              <a:t>Visuomenė mano, kad archyvai yra uždari, archyvinė medžiaga yra slepiama. Formuojasi stereotipai, kurie kenkia archyvų įvaizdžiui – pirminiam įspūdžiui.</a:t>
            </a:r>
            <a:endParaRPr lang="en-US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3"/>
          <p:cNvSpPr txBox="1">
            <a:spLocks noChangeArrowheads="1"/>
          </p:cNvSpPr>
          <p:nvPr/>
        </p:nvSpPr>
        <p:spPr bwMode="auto">
          <a:xfrm>
            <a:off x="1330325" y="749300"/>
            <a:ext cx="684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400" b="1"/>
              <a:t>Krizės – savaime išsipildančios pranašystės</a:t>
            </a:r>
          </a:p>
        </p:txBody>
      </p:sp>
      <p:graphicFrame>
        <p:nvGraphicFramePr>
          <p:cNvPr id="16459" name="Group 75"/>
          <p:cNvGraphicFramePr>
            <a:graphicFrameLocks noGrp="1"/>
          </p:cNvGraphicFramePr>
          <p:nvPr>
            <p:ph/>
          </p:nvPr>
        </p:nvGraphicFramePr>
        <p:xfrm>
          <a:off x="1331913" y="2060575"/>
          <a:ext cx="6840537" cy="2573655"/>
        </p:xfrm>
        <a:graphic>
          <a:graphicData uri="http://schemas.openxmlformats.org/drawingml/2006/table">
            <a:tbl>
              <a:tblPr/>
              <a:tblGrid>
                <a:gridCol w="3313112"/>
                <a:gridCol w="3527425"/>
              </a:tblGrid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lt-L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Krizė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3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lt-LT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Calibri" pitchFamily="34" charset="0"/>
                        </a:rPr>
                        <a:t>Patvirtintas stereotipas</a:t>
                      </a: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33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lt-L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Kovaliovo byla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lt-L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Archyvų uždarumas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lt-L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Mokamų paslaugų kainoraštis, lankytojų skundai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lt-L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Biudžetinių įstaigų plėšikavimas ir medžiagos slėpimas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lt-L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Išmesti prieškario Lietuvos dokumentai parduodami turguje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lt-LT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Aplaidžiai dirbama, trūksta kompetencijos, nėra tvarkos</a:t>
                      </a: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427" name="Text Box 76"/>
          <p:cNvSpPr txBox="1">
            <a:spLocks noChangeArrowheads="1"/>
          </p:cNvSpPr>
          <p:nvPr/>
        </p:nvSpPr>
        <p:spPr bwMode="auto">
          <a:xfrm>
            <a:off x="1258888" y="1628775"/>
            <a:ext cx="5473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/>
              <a:t>Nevaldomos krizės labai kenkia archyvų įvaizdžiui.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3"/>
          <p:cNvSpPr txBox="1">
            <a:spLocks noChangeArrowheads="1"/>
          </p:cNvSpPr>
          <p:nvPr/>
        </p:nvSpPr>
        <p:spPr bwMode="auto">
          <a:xfrm>
            <a:off x="1330325" y="749300"/>
            <a:ext cx="6842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800" b="1"/>
              <a:t>Korporatyvinis identitetas</a:t>
            </a:r>
            <a:endParaRPr lang="lt-LT" sz="2800"/>
          </a:p>
        </p:txBody>
      </p:sp>
      <p:sp>
        <p:nvSpPr>
          <p:cNvPr id="18434" name="Text Box 5"/>
          <p:cNvSpPr txBox="1">
            <a:spLocks noChangeArrowheads="1"/>
          </p:cNvSpPr>
          <p:nvPr/>
        </p:nvSpPr>
        <p:spPr bwMode="auto">
          <a:xfrm>
            <a:off x="1331913" y="1576388"/>
            <a:ext cx="7056437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/>
              <a:t>Kaip mes save suprantama ir norime pristatyti kitiems. Identitetas yra svarbus, nes per jį valdomas įvaizdis. </a:t>
            </a:r>
            <a:br>
              <a:rPr lang="lt-LT"/>
            </a:br>
            <a:endParaRPr lang="lt-LT"/>
          </a:p>
        </p:txBody>
      </p:sp>
      <p:pic>
        <p:nvPicPr>
          <p:cNvPr id="18435" name="Picture 7" descr="fingerprint co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3800" y="3573463"/>
            <a:ext cx="3240088" cy="255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 Box 8"/>
          <p:cNvSpPr txBox="1">
            <a:spLocks noChangeArrowheads="1"/>
          </p:cNvSpPr>
          <p:nvPr/>
        </p:nvSpPr>
        <p:spPr bwMode="auto">
          <a:xfrm>
            <a:off x="1331913" y="2420938"/>
            <a:ext cx="4464050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b="1"/>
              <a:t>Yra trys tradiciniai požiūriai:</a:t>
            </a:r>
          </a:p>
          <a:p>
            <a:pPr>
              <a:buFont typeface="Wingdings" pitchFamily="2" charset="2"/>
              <a:buChar char="v"/>
            </a:pPr>
            <a:r>
              <a:rPr lang="lt-LT" b="1"/>
              <a:t> Strateginis </a:t>
            </a:r>
            <a:r>
              <a:rPr lang="lt-LT"/>
              <a:t>(vizija, misija, filosofija) </a:t>
            </a:r>
            <a:br>
              <a:rPr lang="lt-LT"/>
            </a:br>
            <a:endParaRPr lang="lt-LT"/>
          </a:p>
          <a:p>
            <a:pPr>
              <a:buFont typeface="Wingdings" pitchFamily="2" charset="2"/>
              <a:buChar char="v"/>
            </a:pPr>
            <a:r>
              <a:rPr lang="lt-LT" b="1"/>
              <a:t> Vizualinis </a:t>
            </a:r>
            <a:r>
              <a:rPr lang="lt-LT"/>
              <a:t>(vizualios išraiškos: logotipas, vardas, šūkis, stilius)</a:t>
            </a:r>
            <a:br>
              <a:rPr lang="lt-LT"/>
            </a:br>
            <a:endParaRPr lang="lt-LT"/>
          </a:p>
          <a:p>
            <a:pPr>
              <a:buFont typeface="Wingdings" pitchFamily="2" charset="2"/>
              <a:buChar char="v"/>
            </a:pPr>
            <a:r>
              <a:rPr lang="lt-LT" b="1"/>
              <a:t> Komunikacinis </a:t>
            </a:r>
            <a:r>
              <a:rPr lang="lt-LT"/>
              <a:t>(reklama, ryšiai su visuomene, marketingas). </a:t>
            </a:r>
            <a:endParaRPr lang="en-US"/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Box 3"/>
          <p:cNvSpPr txBox="1">
            <a:spLocks noChangeArrowheads="1"/>
          </p:cNvSpPr>
          <p:nvPr/>
        </p:nvSpPr>
        <p:spPr bwMode="auto">
          <a:xfrm>
            <a:off x="5073650" y="620713"/>
            <a:ext cx="396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400" b="1"/>
              <a:t>Archyvų sistemos vizualinis identitetas</a:t>
            </a:r>
            <a:endParaRPr lang="lt-LT" sz="2400"/>
          </a:p>
        </p:txBody>
      </p:sp>
      <p:pic>
        <p:nvPicPr>
          <p:cNvPr id="19458" name="Picture 5" descr="Archyva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088" y="712788"/>
            <a:ext cx="4105275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6" descr="Asociacij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67175" y="1916113"/>
            <a:ext cx="4176713" cy="381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 descr="Logo upgrad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8888" y="4025900"/>
            <a:ext cx="2160587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 Box 8"/>
          <p:cNvSpPr txBox="1">
            <a:spLocks noChangeArrowheads="1"/>
          </p:cNvSpPr>
          <p:nvPr/>
        </p:nvSpPr>
        <p:spPr bwMode="auto">
          <a:xfrm>
            <a:off x="1187450" y="5229225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b="1"/>
              <a:t>Logotipo koncepcija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3"/>
          <p:cNvSpPr txBox="1">
            <a:spLocks noChangeArrowheads="1"/>
          </p:cNvSpPr>
          <p:nvPr/>
        </p:nvSpPr>
        <p:spPr bwMode="auto">
          <a:xfrm>
            <a:off x="1330325" y="749300"/>
            <a:ext cx="68421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t-LT" sz="2800" b="1"/>
              <a:t>Komunikacinis identitetas</a:t>
            </a:r>
          </a:p>
        </p:txBody>
      </p:sp>
      <p:sp>
        <p:nvSpPr>
          <p:cNvPr id="20482" name="Text Box 5"/>
          <p:cNvSpPr txBox="1">
            <a:spLocks noChangeArrowheads="1"/>
          </p:cNvSpPr>
          <p:nvPr/>
        </p:nvSpPr>
        <p:spPr bwMode="auto">
          <a:xfrm>
            <a:off x="1331913" y="1341438"/>
            <a:ext cx="5832475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lt-LT"/>
              <a:t> Archyvų sistemoje nėra ryšių su visuomene specialistų, kurių pagrindinis darbas būtų komunikacija. </a:t>
            </a:r>
            <a:br>
              <a:rPr lang="lt-LT"/>
            </a:br>
            <a:endParaRPr lang="lt-LT"/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lt-LT"/>
              <a:t> Dabar komunikuoja tik patys iniciatyviausi darbuotojai, aukodami savo tiesioginio darbo laiką bei laisvalaikį.</a:t>
            </a:r>
            <a:r>
              <a:rPr lang="en-US"/>
              <a:t> </a:t>
            </a:r>
            <a:r>
              <a:rPr lang="lt-LT"/>
              <a:t/>
            </a:r>
            <a:br>
              <a:rPr lang="lt-LT"/>
            </a:br>
            <a:endParaRPr lang="lt-LT"/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lt-LT"/>
              <a:t> Kadangi nėra jokio komunikacijos planavimo, su žiniasklaida dažniausiai komunikuojama per asmeninius ryšius ar ankstesnę patirtį. </a:t>
            </a:r>
            <a:br>
              <a:rPr lang="lt-LT"/>
            </a:br>
            <a:endParaRPr lang="lt-LT"/>
          </a:p>
          <a:p>
            <a:pPr>
              <a:spcBef>
                <a:spcPct val="50000"/>
              </a:spcBef>
              <a:buFont typeface="Wingdings" pitchFamily="2" charset="2"/>
              <a:buChar char="v"/>
            </a:pPr>
            <a:r>
              <a:rPr lang="lt-LT"/>
              <a:t> Archyvų vadovai patys reprezentuoja archyvus, todėl atlieka ryšių su visuomene funkciją.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4"/>
          <p:cNvSpPr txBox="1">
            <a:spLocks noChangeArrowheads="1"/>
          </p:cNvSpPr>
          <p:nvPr/>
        </p:nvSpPr>
        <p:spPr bwMode="auto">
          <a:xfrm>
            <a:off x="1403350" y="692150"/>
            <a:ext cx="6192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sz="2800" b="1"/>
              <a:t>Archyvarų asociacijos vaidmuo</a:t>
            </a:r>
            <a:endParaRPr lang="en-US" sz="2800" b="1"/>
          </a:p>
        </p:txBody>
      </p:sp>
      <p:sp>
        <p:nvSpPr>
          <p:cNvPr id="21506" name="Text Box 5"/>
          <p:cNvSpPr txBox="1">
            <a:spLocks noChangeArrowheads="1"/>
          </p:cNvSpPr>
          <p:nvPr/>
        </p:nvSpPr>
        <p:spPr bwMode="auto">
          <a:xfrm>
            <a:off x="1403350" y="1268413"/>
            <a:ext cx="4464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/>
              <a:t>Organizuoja “Gyvo archyvo” dienas</a:t>
            </a:r>
            <a:endParaRPr lang="en-US"/>
          </a:p>
        </p:txBody>
      </p:sp>
      <p:pic>
        <p:nvPicPr>
          <p:cNvPr id="21507" name="Picture 6" descr="dalis-plakat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1720850"/>
            <a:ext cx="4032250" cy="292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 Box 7"/>
          <p:cNvSpPr txBox="1">
            <a:spLocks noChangeArrowheads="1"/>
          </p:cNvSpPr>
          <p:nvPr/>
        </p:nvSpPr>
        <p:spPr bwMode="auto">
          <a:xfrm>
            <a:off x="1403350" y="4745038"/>
            <a:ext cx="63373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/>
              <a:t>Tokio pobūdžio renginiai keičia žmonių nuomonę apie archyvus, laužo stereotipus, atkreipia žiniasklaidos dėmesį bei gerina archyvų įvaizdį. </a:t>
            </a:r>
            <a:endParaRPr lang="en-US"/>
          </a:p>
        </p:txBody>
      </p:sp>
      <p:pic>
        <p:nvPicPr>
          <p:cNvPr id="21509" name="Picture 8" descr="Plakatas Renginiui (mazas)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5588" y="1700213"/>
            <a:ext cx="1966912" cy="2951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0" name="Text Box 9"/>
          <p:cNvSpPr txBox="1">
            <a:spLocks noChangeArrowheads="1"/>
          </p:cNvSpPr>
          <p:nvPr/>
        </p:nvSpPr>
        <p:spPr bwMode="auto">
          <a:xfrm>
            <a:off x="1549400" y="4292600"/>
            <a:ext cx="935038" cy="3365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sz="1600">
                <a:solidFill>
                  <a:schemeClr val="bg1"/>
                </a:solidFill>
              </a:rPr>
              <a:t>2011 m</a:t>
            </a: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21511" name="Text Box 10"/>
          <p:cNvSpPr txBox="1">
            <a:spLocks noChangeArrowheads="1"/>
          </p:cNvSpPr>
          <p:nvPr/>
        </p:nvSpPr>
        <p:spPr bwMode="auto">
          <a:xfrm>
            <a:off x="3781425" y="4292600"/>
            <a:ext cx="935038" cy="33655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sz="1600">
                <a:solidFill>
                  <a:schemeClr val="bg1"/>
                </a:solidFill>
              </a:rPr>
              <a:t>2012 m</a:t>
            </a:r>
            <a:endParaRPr lang="en-US" sz="16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 Box 4"/>
          <p:cNvSpPr txBox="1">
            <a:spLocks noChangeArrowheads="1"/>
          </p:cNvSpPr>
          <p:nvPr/>
        </p:nvSpPr>
        <p:spPr bwMode="auto">
          <a:xfrm>
            <a:off x="1403350" y="692150"/>
            <a:ext cx="61928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sz="2800" b="1"/>
              <a:t>Ką galima padaryti jau dabar?</a:t>
            </a:r>
            <a:endParaRPr lang="en-US" sz="2800" b="1"/>
          </a:p>
        </p:txBody>
      </p:sp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1403350" y="1341438"/>
            <a:ext cx="69850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b="1"/>
              <a:t>Archyvų sistemos darbuotojams:</a:t>
            </a:r>
            <a:endParaRPr lang="lt-LT"/>
          </a:p>
          <a:p>
            <a:pPr>
              <a:spcBef>
                <a:spcPct val="50000"/>
              </a:spcBef>
            </a:pPr>
            <a:r>
              <a:rPr lang="lt-LT"/>
              <a:t>Gerinti </a:t>
            </a:r>
            <a:r>
              <a:rPr lang="lt-LT" b="1">
                <a:solidFill>
                  <a:srgbClr val="663300"/>
                </a:solidFill>
              </a:rPr>
              <a:t>vienpusę informacinę komunikaciją</a:t>
            </a:r>
            <a:r>
              <a:rPr lang="lt-LT"/>
              <a:t> su visuomene;</a:t>
            </a:r>
            <a:endParaRPr lang="lt-LT" b="1"/>
          </a:p>
          <a:p>
            <a:pPr>
              <a:spcBef>
                <a:spcPct val="50000"/>
              </a:spcBef>
            </a:pPr>
            <a:r>
              <a:rPr lang="lt-LT"/>
              <a:t>Daugiau dėmesio skirti komunikacijai, išnaudojant visas svetainės galimybes;</a:t>
            </a:r>
          </a:p>
          <a:p>
            <a:pPr>
              <a:spcBef>
                <a:spcPct val="50000"/>
              </a:spcBef>
            </a:pPr>
            <a:r>
              <a:rPr lang="lt-LT"/>
              <a:t>Vadovybė turi užtikrinti, kad būtų įvykdyti visi bendrieji reikalavimai, keliami valstybės ir savivaldybių institucijų ir įstaigų interneto svetainėms.</a:t>
            </a:r>
          </a:p>
          <a:p>
            <a:pPr>
              <a:spcBef>
                <a:spcPct val="50000"/>
              </a:spcBef>
            </a:pPr>
            <a:r>
              <a:rPr lang="lt-LT" b="1"/>
              <a:t>Archyvarų asociacijos nariams:</a:t>
            </a:r>
          </a:p>
          <a:p>
            <a:pPr>
              <a:spcBef>
                <a:spcPct val="50000"/>
              </a:spcBef>
            </a:pPr>
            <a:r>
              <a:rPr lang="lt-LT"/>
              <a:t>Būti aktyvesniems ir prisidėti prie asociacijos svetainės turinio kūrimo;</a:t>
            </a:r>
          </a:p>
          <a:p>
            <a:pPr>
              <a:spcBef>
                <a:spcPct val="50000"/>
              </a:spcBef>
            </a:pPr>
            <a:r>
              <a:rPr lang="lt-LT"/>
              <a:t>Mūsų tikslas turėtų būti </a:t>
            </a:r>
            <a:r>
              <a:rPr lang="lt-LT" b="1">
                <a:solidFill>
                  <a:srgbClr val="663300"/>
                </a:solidFill>
              </a:rPr>
              <a:t>dvipusis simetrinis komunikacijos</a:t>
            </a:r>
            <a:r>
              <a:rPr lang="lt-LT"/>
              <a:t> modelis.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4"/>
          <p:cNvSpPr txBox="1">
            <a:spLocks noChangeArrowheads="1"/>
          </p:cNvSpPr>
          <p:nvPr/>
        </p:nvSpPr>
        <p:spPr bwMode="auto">
          <a:xfrm>
            <a:off x="1331913" y="692150"/>
            <a:ext cx="61928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sz="2800" b="1"/>
              <a:t>Archyvų įvaizdžio vizija</a:t>
            </a:r>
            <a:endParaRPr lang="en-US" sz="2800" b="1"/>
          </a:p>
        </p:txBody>
      </p:sp>
      <p:sp>
        <p:nvSpPr>
          <p:cNvPr id="23554" name="Text Box 5"/>
          <p:cNvSpPr txBox="1">
            <a:spLocks noChangeArrowheads="1"/>
          </p:cNvSpPr>
          <p:nvPr/>
        </p:nvSpPr>
        <p:spPr bwMode="auto">
          <a:xfrm>
            <a:off x="1330325" y="1531938"/>
            <a:ext cx="3529013" cy="297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/>
              <a:t>Naujasis įvaizdis - archyvai yra atviri visuomenei, jie yra įdomūs, modernūs ir svarbiausia naudingi, pabrėžiant praktinę, ne tik mokslinę naudą.</a:t>
            </a:r>
          </a:p>
          <a:p>
            <a:pPr>
              <a:spcBef>
                <a:spcPct val="50000"/>
              </a:spcBef>
            </a:pPr>
            <a:r>
              <a:rPr lang="lt-LT"/>
              <a:t>Geriausiai įvaizdžio viziją galėtų perteikti šūkis „</a:t>
            </a:r>
            <a:r>
              <a:rPr lang="lt-LT" b="1"/>
              <a:t>archyvai – iš naujo atrasta sena</a:t>
            </a:r>
            <a:r>
              <a:rPr lang="lt-LT"/>
              <a:t>“ arba „</a:t>
            </a:r>
            <a:r>
              <a:rPr lang="lt-LT" b="1"/>
              <a:t>mes saugome praeitį – kad ateitis mokėtų atsiminti</a:t>
            </a:r>
            <a:r>
              <a:rPr lang="lt-LT"/>
              <a:t>“.</a:t>
            </a:r>
            <a:endParaRPr lang="en-US"/>
          </a:p>
        </p:txBody>
      </p:sp>
      <p:pic>
        <p:nvPicPr>
          <p:cNvPr id="23555" name="Picture 6" descr="Plakatas1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27625" y="1268413"/>
            <a:ext cx="3116263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Text Box 7"/>
          <p:cNvSpPr txBox="1">
            <a:spLocks noChangeArrowheads="1"/>
          </p:cNvSpPr>
          <p:nvPr/>
        </p:nvSpPr>
        <p:spPr bwMode="auto">
          <a:xfrm>
            <a:off x="2555875" y="5229225"/>
            <a:ext cx="23034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b="1"/>
              <a:t>Plakato koncepcija </a:t>
            </a:r>
            <a:endParaRPr lang="en-US" b="1"/>
          </a:p>
        </p:txBody>
      </p:sp>
      <p:sp>
        <p:nvSpPr>
          <p:cNvPr id="23557" name="Line 8"/>
          <p:cNvSpPr>
            <a:spLocks noChangeShapeType="1"/>
          </p:cNvSpPr>
          <p:nvPr/>
        </p:nvSpPr>
        <p:spPr bwMode="auto">
          <a:xfrm>
            <a:off x="4787900" y="5445125"/>
            <a:ext cx="1428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4"/>
          <p:cNvSpPr txBox="1">
            <a:spLocks noChangeArrowheads="1"/>
          </p:cNvSpPr>
          <p:nvPr/>
        </p:nvSpPr>
        <p:spPr bwMode="auto">
          <a:xfrm>
            <a:off x="2627313" y="2716213"/>
            <a:ext cx="4321175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lt-LT" sz="3600" b="1"/>
              <a:t>AČIŪ UŽ DĖMESĮ!</a:t>
            </a:r>
          </a:p>
          <a:p>
            <a:pPr algn="ctr">
              <a:spcBef>
                <a:spcPct val="50000"/>
              </a:spcBef>
            </a:pPr>
            <a:r>
              <a:rPr lang="lt-LT" sz="3200" b="1"/>
              <a:t>Klausimai?</a:t>
            </a:r>
            <a:endParaRPr lang="en-US" sz="32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385</Words>
  <Application>Microsoft Office PowerPoint</Application>
  <PresentationFormat>On-screen Show (4:3)</PresentationFormat>
  <Paragraphs>52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Archyvų matomumas viešojoje erdvėje: viešinimo strategijų analizė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Mindaugas</dc:creator>
  <cp:lastModifiedBy>Mindaugas</cp:lastModifiedBy>
  <cp:revision>15</cp:revision>
  <dcterms:created xsi:type="dcterms:W3CDTF">2012-02-07T10:01:03Z</dcterms:created>
  <dcterms:modified xsi:type="dcterms:W3CDTF">2012-06-18T12:16:29Z</dcterms:modified>
</cp:coreProperties>
</file>